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Outfit Extra Bold"/>
      <p:regular r:id="rId15"/>
    </p:embeddedFont>
    <p:embeddedFont>
      <p:font typeface="Arimo"/>
      <p:regular r:id="rId16"/>
    </p:embeddedFont>
    <p:embeddedFont>
      <p:font typeface="Arimo"/>
      <p:regular r:id="rId17"/>
    </p:embeddedFont>
    <p:embeddedFont>
      <p:font typeface="Arimo"/>
      <p:regular r:id="rId18"/>
    </p:embeddedFont>
    <p:embeddedFont>
      <p:font typeface="Arimo"/>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57952"/>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Marshee Smart Tracker: Enhancing Wellness Through Data</a:t>
            </a:r>
            <a:endParaRPr lang="en-US" sz="4450" dirty="0"/>
          </a:p>
        </p:txBody>
      </p:sp>
      <p:sp>
        <p:nvSpPr>
          <p:cNvPr id="4" name="Text 1"/>
          <p:cNvSpPr/>
          <p:nvPr/>
        </p:nvSpPr>
        <p:spPr>
          <a:xfrm>
            <a:off x="793790" y="3224451"/>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This presentation details the data collection, model development, and deployment strategy for the Marshee Smart Tracker, a device designed to monitor and improve pet activity levels. We'll explore the steps involved in transforming raw sensor data into actionable insights, focusing on how these insights can contribute to better pet health and well-being.</a:t>
            </a:r>
            <a:endParaRPr lang="en-US" sz="1750" dirty="0"/>
          </a:p>
        </p:txBody>
      </p:sp>
      <p:sp>
        <p:nvSpPr>
          <p:cNvPr id="5" name="Text 2"/>
          <p:cNvSpPr/>
          <p:nvPr/>
        </p:nvSpPr>
        <p:spPr>
          <a:xfrm>
            <a:off x="793790" y="5294114"/>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From data collection and preprocessing to model integration and deployment, we'll cover the entire pipeline. This will include feature engineering, model selection, and real-time inference, ensuring optimal performance and accuracy. Finally, we'll touch upon additional considerations such as real-time processing challenges, security and privacy, and AI-driven features.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91515"/>
            <a:ext cx="13042821" cy="1346835"/>
          </a:xfrm>
          <a:prstGeom prst="rect">
            <a:avLst/>
          </a:prstGeom>
          <a:noFill/>
          <a:ln/>
        </p:spPr>
        <p:txBody>
          <a:bodyPr wrap="square" lIns="0" tIns="0" rIns="0" bIns="0" rtlCol="0" anchor="t"/>
          <a:lstStyle/>
          <a:p>
            <a:pPr algn="l" indent="0" marL="0">
              <a:lnSpc>
                <a:spcPts val="5300"/>
              </a:lnSpc>
              <a:buNone/>
            </a:pPr>
            <a:r>
              <a:rPr lang="en-US" sz="4200" b="1" dirty="0">
                <a:solidFill>
                  <a:srgbClr val="231971"/>
                </a:solidFill>
                <a:latin typeface="Outfit Extra Bold" pitchFamily="34" charset="0"/>
                <a:ea typeface="Outfit Extra Bold" pitchFamily="34" charset="-122"/>
                <a:cs typeface="Outfit Extra Bold" pitchFamily="34" charset="-120"/>
              </a:rPr>
              <a:t>Data Collection &amp; Preprocessing: Laying the Foundation</a:t>
            </a:r>
            <a:endParaRPr lang="en-US" sz="4200" dirty="0"/>
          </a:p>
        </p:txBody>
      </p:sp>
      <p:sp>
        <p:nvSpPr>
          <p:cNvPr id="3" name="Text 1"/>
          <p:cNvSpPr/>
          <p:nvPr/>
        </p:nvSpPr>
        <p:spPr>
          <a:xfrm>
            <a:off x="793790" y="2576870"/>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31971"/>
                </a:solidFill>
                <a:latin typeface="Outfit Extra Bold" pitchFamily="34" charset="0"/>
                <a:ea typeface="Outfit Extra Bold" pitchFamily="34" charset="-122"/>
                <a:cs typeface="Outfit Extra Bold" pitchFamily="34" charset="-120"/>
              </a:rPr>
              <a:t>Collection Pipeline</a:t>
            </a:r>
            <a:endParaRPr lang="en-US" sz="2100" dirty="0"/>
          </a:p>
        </p:txBody>
      </p:sp>
      <p:sp>
        <p:nvSpPr>
          <p:cNvPr id="4" name="Text 2"/>
          <p:cNvSpPr/>
          <p:nvPr/>
        </p:nvSpPr>
        <p:spPr>
          <a:xfrm>
            <a:off x="793790" y="3128843"/>
            <a:ext cx="6258520" cy="1724025"/>
          </a:xfrm>
          <a:prstGeom prst="rect">
            <a:avLst/>
          </a:prstGeom>
          <a:noFill/>
          <a:ln/>
        </p:spPr>
        <p:txBody>
          <a:bodyPr wrap="square" lIns="0" tIns="0" rIns="0" bIns="0" rtlCol="0" anchor="t"/>
          <a:lstStyle/>
          <a:p>
            <a:pPr algn="l" indent="0" marL="0">
              <a:lnSpc>
                <a:spcPts val="2700"/>
              </a:lnSpc>
              <a:buNone/>
            </a:pPr>
            <a:r>
              <a:rPr lang="en-US" sz="1650" dirty="0">
                <a:solidFill>
                  <a:srgbClr val="2A2742"/>
                </a:solidFill>
                <a:latin typeface="Arimo" pitchFamily="34" charset="0"/>
                <a:ea typeface="Arimo" pitchFamily="34" charset="-122"/>
                <a:cs typeface="Arimo" pitchFamily="34" charset="-120"/>
              </a:rPr>
              <a:t>The Marshee Smart Tracker contains an accelerometer that captures motion data along X, Y, and Z axes, sampled at a fixed frequency (50-100Hz). Raw data undergoes initial filtering via low-level firmware, is buffered, and then transmitted via BLE to the app, which forwards it to cloud storage.</a:t>
            </a:r>
            <a:endParaRPr lang="en-US" sz="1650" dirty="0"/>
          </a:p>
        </p:txBody>
      </p:sp>
      <p:sp>
        <p:nvSpPr>
          <p:cNvPr id="5" name="Text 3"/>
          <p:cNvSpPr/>
          <p:nvPr/>
        </p:nvSpPr>
        <p:spPr>
          <a:xfrm>
            <a:off x="793790" y="5068252"/>
            <a:ext cx="3874889" cy="336590"/>
          </a:xfrm>
          <a:prstGeom prst="rect">
            <a:avLst/>
          </a:prstGeom>
          <a:noFill/>
          <a:ln/>
        </p:spPr>
        <p:txBody>
          <a:bodyPr wrap="none" lIns="0" tIns="0" rIns="0" bIns="0" rtlCol="0" anchor="t"/>
          <a:lstStyle/>
          <a:p>
            <a:pPr algn="l" indent="0" marL="0">
              <a:lnSpc>
                <a:spcPts val="2650"/>
              </a:lnSpc>
              <a:buNone/>
            </a:pPr>
            <a:r>
              <a:rPr lang="en-US" sz="2100" b="1" dirty="0">
                <a:solidFill>
                  <a:srgbClr val="231971"/>
                </a:solidFill>
                <a:latin typeface="Outfit Extra Bold" pitchFamily="34" charset="0"/>
                <a:ea typeface="Outfit Extra Bold" pitchFamily="34" charset="-122"/>
                <a:cs typeface="Outfit Extra Bold" pitchFamily="34" charset="-120"/>
              </a:rPr>
              <a:t>Noise Identification &amp; Cleaning</a:t>
            </a:r>
            <a:endParaRPr lang="en-US" sz="2100" dirty="0"/>
          </a:p>
        </p:txBody>
      </p:sp>
      <p:sp>
        <p:nvSpPr>
          <p:cNvPr id="6" name="Text 4"/>
          <p:cNvSpPr/>
          <p:nvPr/>
        </p:nvSpPr>
        <p:spPr>
          <a:xfrm>
            <a:off x="793790" y="5620226"/>
            <a:ext cx="6258520" cy="1724025"/>
          </a:xfrm>
          <a:prstGeom prst="rect">
            <a:avLst/>
          </a:prstGeom>
          <a:noFill/>
          <a:ln/>
        </p:spPr>
        <p:txBody>
          <a:bodyPr wrap="square" lIns="0" tIns="0" rIns="0" bIns="0" rtlCol="0" anchor="t"/>
          <a:lstStyle/>
          <a:p>
            <a:pPr algn="l" indent="0" marL="0">
              <a:lnSpc>
                <a:spcPts val="2700"/>
              </a:lnSpc>
              <a:buNone/>
            </a:pPr>
            <a:r>
              <a:rPr lang="en-US" sz="1650" dirty="0">
                <a:solidFill>
                  <a:srgbClr val="2A2742"/>
                </a:solidFill>
                <a:latin typeface="Arimo" pitchFamily="34" charset="0"/>
                <a:ea typeface="Arimo" pitchFamily="34" charset="-122"/>
                <a:cs typeface="Arimo" pitchFamily="34" charset="-120"/>
              </a:rPr>
              <a:t>Noise sources include motion artifacts, sensor drift, battery fluctuations, and environmental interference. Cleaning techniques involve low-pass filtering, median filtering, moving average smoothing, Kalman filtering, and signal decomposition via Wavelet transform.</a:t>
            </a:r>
            <a:endParaRPr lang="en-US" sz="1650" dirty="0"/>
          </a:p>
        </p:txBody>
      </p:sp>
      <p:sp>
        <p:nvSpPr>
          <p:cNvPr id="7" name="Text 5"/>
          <p:cNvSpPr/>
          <p:nvPr/>
        </p:nvSpPr>
        <p:spPr>
          <a:xfrm>
            <a:off x="7585710" y="2576870"/>
            <a:ext cx="4650700" cy="336590"/>
          </a:xfrm>
          <a:prstGeom prst="rect">
            <a:avLst/>
          </a:prstGeom>
          <a:noFill/>
          <a:ln/>
        </p:spPr>
        <p:txBody>
          <a:bodyPr wrap="none" lIns="0" tIns="0" rIns="0" bIns="0" rtlCol="0" anchor="t"/>
          <a:lstStyle/>
          <a:p>
            <a:pPr algn="l" indent="0" marL="0">
              <a:lnSpc>
                <a:spcPts val="2650"/>
              </a:lnSpc>
              <a:buNone/>
            </a:pPr>
            <a:r>
              <a:rPr lang="en-US" sz="2100" b="1" dirty="0">
                <a:solidFill>
                  <a:srgbClr val="231971"/>
                </a:solidFill>
                <a:latin typeface="Outfit Extra Bold" pitchFamily="34" charset="0"/>
                <a:ea typeface="Outfit Extra Bold" pitchFamily="34" charset="-122"/>
                <a:cs typeface="Outfit Extra Bold" pitchFamily="34" charset="-120"/>
              </a:rPr>
              <a:t>Normalization &amp; Feature Engineering</a:t>
            </a:r>
            <a:endParaRPr lang="en-US" sz="2100" dirty="0"/>
          </a:p>
        </p:txBody>
      </p:sp>
      <p:sp>
        <p:nvSpPr>
          <p:cNvPr id="8" name="Text 6"/>
          <p:cNvSpPr/>
          <p:nvPr/>
        </p:nvSpPr>
        <p:spPr>
          <a:xfrm>
            <a:off x="7585710" y="3128843"/>
            <a:ext cx="6258520" cy="1724025"/>
          </a:xfrm>
          <a:prstGeom prst="rect">
            <a:avLst/>
          </a:prstGeom>
          <a:noFill/>
          <a:ln/>
        </p:spPr>
        <p:txBody>
          <a:bodyPr wrap="square" lIns="0" tIns="0" rIns="0" bIns="0" rtlCol="0" anchor="t"/>
          <a:lstStyle/>
          <a:p>
            <a:pPr algn="l" indent="0" marL="0">
              <a:lnSpc>
                <a:spcPts val="2700"/>
              </a:lnSpc>
              <a:buNone/>
            </a:pPr>
            <a:r>
              <a:rPr lang="en-US" sz="1650" dirty="0">
                <a:solidFill>
                  <a:srgbClr val="2A2742"/>
                </a:solidFill>
                <a:latin typeface="Arimo" pitchFamily="34" charset="0"/>
                <a:ea typeface="Arimo" pitchFamily="34" charset="-122"/>
                <a:cs typeface="Arimo" pitchFamily="34" charset="-120"/>
              </a:rPr>
              <a:t>Normalization methods include Min-Max scaling and Z-score standardization. Feature engineering includes time-domain (mean, variance), frequency-domain (FFT coefficients), statistical (correlation between axes), and derived metrics (jerk, step impact force).</a:t>
            </a:r>
            <a:endParaRPr lang="en-US" sz="1650" dirty="0"/>
          </a:p>
        </p:txBody>
      </p:sp>
      <p:sp>
        <p:nvSpPr>
          <p:cNvPr id="9" name="Text 7"/>
          <p:cNvSpPr/>
          <p:nvPr/>
        </p:nvSpPr>
        <p:spPr>
          <a:xfrm>
            <a:off x="7585710" y="5068252"/>
            <a:ext cx="3352919" cy="336590"/>
          </a:xfrm>
          <a:prstGeom prst="rect">
            <a:avLst/>
          </a:prstGeom>
          <a:noFill/>
          <a:ln/>
        </p:spPr>
        <p:txBody>
          <a:bodyPr wrap="none" lIns="0" tIns="0" rIns="0" bIns="0" rtlCol="0" anchor="t"/>
          <a:lstStyle/>
          <a:p>
            <a:pPr algn="l" indent="0" marL="0">
              <a:lnSpc>
                <a:spcPts val="2650"/>
              </a:lnSpc>
              <a:buNone/>
            </a:pPr>
            <a:r>
              <a:rPr lang="en-US" sz="2100" b="1" dirty="0">
                <a:solidFill>
                  <a:srgbClr val="231971"/>
                </a:solidFill>
                <a:latin typeface="Outfit Extra Bold" pitchFamily="34" charset="0"/>
                <a:ea typeface="Outfit Extra Bold" pitchFamily="34" charset="-122"/>
                <a:cs typeface="Outfit Extra Bold" pitchFamily="34" charset="-120"/>
              </a:rPr>
              <a:t>Additional Useful Features</a:t>
            </a:r>
            <a:endParaRPr lang="en-US" sz="2100" dirty="0"/>
          </a:p>
        </p:txBody>
      </p:sp>
      <p:sp>
        <p:nvSpPr>
          <p:cNvPr id="10" name="Text 8"/>
          <p:cNvSpPr/>
          <p:nvPr/>
        </p:nvSpPr>
        <p:spPr>
          <a:xfrm>
            <a:off x="7585710" y="5620226"/>
            <a:ext cx="6258520" cy="1379220"/>
          </a:xfrm>
          <a:prstGeom prst="rect">
            <a:avLst/>
          </a:prstGeom>
          <a:noFill/>
          <a:ln/>
        </p:spPr>
        <p:txBody>
          <a:bodyPr wrap="square" lIns="0" tIns="0" rIns="0" bIns="0" rtlCol="0" anchor="t"/>
          <a:lstStyle/>
          <a:p>
            <a:pPr algn="l" indent="0" marL="0">
              <a:lnSpc>
                <a:spcPts val="2700"/>
              </a:lnSpc>
              <a:buNone/>
            </a:pPr>
            <a:r>
              <a:rPr lang="en-US" sz="1650" dirty="0">
                <a:solidFill>
                  <a:srgbClr val="2A2742"/>
                </a:solidFill>
                <a:latin typeface="Arimo" pitchFamily="34" charset="0"/>
                <a:ea typeface="Arimo" pitchFamily="34" charset="-122"/>
                <a:cs typeface="Arimo" pitchFamily="34" charset="-120"/>
              </a:rPr>
              <a:t>Activity duration, step frequency, rest periods, step symmetry, terrain type estimation, activity intensity classification, diurnal pattern analysis, owner interaction periods, and environmental context via GPS.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76407"/>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Model Development: From Algorithms to Actionable Insights</a:t>
            </a:r>
            <a:endParaRPr lang="en-US" sz="4450" dirty="0"/>
          </a:p>
        </p:txBody>
      </p:sp>
      <p:pic>
        <p:nvPicPr>
          <p:cNvPr id="3" name="Image 0" descr="preencoded.png">    </p:cNvPr>
          <p:cNvPicPr>
            <a:picLocks noChangeAspect="1"/>
          </p:cNvPicPr>
          <p:nvPr/>
        </p:nvPicPr>
        <p:blipFill>
          <a:blip r:embed="rId1"/>
          <a:stretch>
            <a:fillRect/>
          </a:stretch>
        </p:blipFill>
        <p:spPr>
          <a:xfrm>
            <a:off x="793790" y="2647593"/>
            <a:ext cx="566976" cy="566976"/>
          </a:xfrm>
          <a:prstGeom prst="rect">
            <a:avLst/>
          </a:prstGeom>
        </p:spPr>
      </p:pic>
      <p:sp>
        <p:nvSpPr>
          <p:cNvPr id="4" name="Text 1"/>
          <p:cNvSpPr/>
          <p:nvPr/>
        </p:nvSpPr>
        <p:spPr>
          <a:xfrm>
            <a:off x="793790" y="344138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Model Selection</a:t>
            </a:r>
            <a:endParaRPr lang="en-US" sz="2200" dirty="0"/>
          </a:p>
        </p:txBody>
      </p:sp>
      <p:sp>
        <p:nvSpPr>
          <p:cNvPr id="5" name="Text 2"/>
          <p:cNvSpPr/>
          <p:nvPr/>
        </p:nvSpPr>
        <p:spPr>
          <a:xfrm>
            <a:off x="793790" y="3931801"/>
            <a:ext cx="4120753" cy="290322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Start with a Random Forest classifier due to its ability to handle non-linear relationships, robustness to outliers, feature importance measures, lightweight deployment, and reduced overfitting. Consider LSTM networks and 1D CNNs for more complex temporal patterns.</a:t>
            </a:r>
            <a:endParaRPr lang="en-US" sz="1750" dirty="0"/>
          </a:p>
        </p:txBody>
      </p:sp>
      <p:pic>
        <p:nvPicPr>
          <p:cNvPr id="6" name="Image 1" descr="preencoded.png">    </p:cNvPr>
          <p:cNvPicPr>
            <a:picLocks noChangeAspect="1"/>
          </p:cNvPicPr>
          <p:nvPr/>
        </p:nvPicPr>
        <p:blipFill>
          <a:blip r:embed="rId2"/>
          <a:stretch>
            <a:fillRect/>
          </a:stretch>
        </p:blipFill>
        <p:spPr>
          <a:xfrm>
            <a:off x="5254704" y="2647593"/>
            <a:ext cx="566976" cy="566976"/>
          </a:xfrm>
          <a:prstGeom prst="rect">
            <a:avLst/>
          </a:prstGeom>
        </p:spPr>
      </p:pic>
      <p:sp>
        <p:nvSpPr>
          <p:cNvPr id="7" name="Text 3"/>
          <p:cNvSpPr/>
          <p:nvPr/>
        </p:nvSpPr>
        <p:spPr>
          <a:xfrm>
            <a:off x="5254704" y="344138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Feature Selection</a:t>
            </a:r>
            <a:endParaRPr lang="en-US" sz="2200" dirty="0"/>
          </a:p>
        </p:txBody>
      </p:sp>
      <p:sp>
        <p:nvSpPr>
          <p:cNvPr id="8" name="Text 4"/>
          <p:cNvSpPr/>
          <p:nvPr/>
        </p:nvSpPr>
        <p:spPr>
          <a:xfrm>
            <a:off x="5254704" y="3931801"/>
            <a:ext cx="4120872" cy="217741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Use filter methods like correlation analysis and ANOVA F-value. Wrapper methods include Recursive Feature Elimination. Embedded methods involve L1 regularization and feature importance from tree-based models.</a:t>
            </a:r>
            <a:endParaRPr lang="en-US" sz="1750" dirty="0"/>
          </a:p>
        </p:txBody>
      </p:sp>
      <p:pic>
        <p:nvPicPr>
          <p:cNvPr id="9" name="Image 2" descr="preencoded.png">    </p:cNvPr>
          <p:cNvPicPr>
            <a:picLocks noChangeAspect="1"/>
          </p:cNvPicPr>
          <p:nvPr/>
        </p:nvPicPr>
        <p:blipFill>
          <a:blip r:embed="rId3"/>
          <a:stretch>
            <a:fillRect/>
          </a:stretch>
        </p:blipFill>
        <p:spPr>
          <a:xfrm>
            <a:off x="9715738" y="2647593"/>
            <a:ext cx="566976" cy="566976"/>
          </a:xfrm>
          <a:prstGeom prst="rect">
            <a:avLst/>
          </a:prstGeom>
        </p:spPr>
      </p:pic>
      <p:sp>
        <p:nvSpPr>
          <p:cNvPr id="10" name="Text 5"/>
          <p:cNvSpPr/>
          <p:nvPr/>
        </p:nvSpPr>
        <p:spPr>
          <a:xfrm>
            <a:off x="9715738" y="344138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Training &amp; Validation</a:t>
            </a:r>
            <a:endParaRPr lang="en-US" sz="2200" dirty="0"/>
          </a:p>
        </p:txBody>
      </p:sp>
      <p:sp>
        <p:nvSpPr>
          <p:cNvPr id="11" name="Text 6"/>
          <p:cNvSpPr/>
          <p:nvPr/>
        </p:nvSpPr>
        <p:spPr>
          <a:xfrm>
            <a:off x="9715738" y="3931801"/>
            <a:ext cx="4120753" cy="217741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Split the dataset into 70% training, 15% validation, and 15% testing. Employ 5-fold cross-validation on training data. Tune hyperparameters using grid search or Bayesian optimization for optimal performance.</a:t>
            </a:r>
            <a:endParaRPr lang="en-US" sz="1750" dirty="0"/>
          </a:p>
        </p:txBody>
      </p:sp>
      <p:sp>
        <p:nvSpPr>
          <p:cNvPr id="12" name="Text 7"/>
          <p:cNvSpPr/>
          <p:nvPr/>
        </p:nvSpPr>
        <p:spPr>
          <a:xfrm>
            <a:off x="793790" y="709017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The key is to balance model complexity with the need for real-time processing and energy efficiency on the device.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79133"/>
            <a:ext cx="10740390" cy="637937"/>
          </a:xfrm>
          <a:prstGeom prst="rect">
            <a:avLst/>
          </a:prstGeom>
          <a:noFill/>
          <a:ln/>
        </p:spPr>
        <p:txBody>
          <a:bodyPr wrap="none" lIns="0" tIns="0" rIns="0" bIns="0" rtlCol="0" anchor="t"/>
          <a:lstStyle/>
          <a:p>
            <a:pPr algn="l" indent="0" marL="0">
              <a:lnSpc>
                <a:spcPts val="5000"/>
              </a:lnSpc>
              <a:buNone/>
            </a:pPr>
            <a:r>
              <a:rPr lang="en-US" sz="4000" b="1" dirty="0">
                <a:solidFill>
                  <a:srgbClr val="231971"/>
                </a:solidFill>
                <a:latin typeface="Outfit Extra Bold" pitchFamily="34" charset="0"/>
                <a:ea typeface="Outfit Extra Bold" pitchFamily="34" charset="-122"/>
                <a:cs typeface="Outfit Extra Bold" pitchFamily="34" charset="-120"/>
              </a:rPr>
              <a:t>Performance Evaluation: Metrics that Matter</a:t>
            </a:r>
            <a:endParaRPr lang="en-US" sz="4000" dirty="0"/>
          </a:p>
        </p:txBody>
      </p:sp>
      <p:sp>
        <p:nvSpPr>
          <p:cNvPr id="3" name="Shape 1"/>
          <p:cNvSpPr/>
          <p:nvPr/>
        </p:nvSpPr>
        <p:spPr>
          <a:xfrm>
            <a:off x="793790" y="1725335"/>
            <a:ext cx="2173724" cy="1176099"/>
          </a:xfrm>
          <a:prstGeom prst="roundRect">
            <a:avLst>
              <a:gd name="adj" fmla="val 7290"/>
            </a:avLst>
          </a:prstGeom>
          <a:solidFill>
            <a:srgbClr val="E9E6FA"/>
          </a:solidFill>
          <a:ln w="7620">
            <a:solidFill>
              <a:srgbClr val="BDB8DF"/>
            </a:solidFill>
            <a:prstDash val="solid"/>
          </a:ln>
        </p:spPr>
      </p:sp>
      <p:sp>
        <p:nvSpPr>
          <p:cNvPr id="4" name="Text 2"/>
          <p:cNvSpPr/>
          <p:nvPr/>
        </p:nvSpPr>
        <p:spPr>
          <a:xfrm>
            <a:off x="1737122" y="2133957"/>
            <a:ext cx="287060" cy="358735"/>
          </a:xfrm>
          <a:prstGeom prst="rect">
            <a:avLst/>
          </a:prstGeom>
          <a:noFill/>
          <a:ln/>
        </p:spPr>
        <p:txBody>
          <a:bodyPr wrap="none" lIns="0" tIns="0" rIns="0" bIns="0" rtlCol="0" anchor="t"/>
          <a:lstStyle/>
          <a:p>
            <a:pPr algn="ctr" indent="0" marL="0">
              <a:lnSpc>
                <a:spcPts val="3600"/>
              </a:lnSpc>
              <a:buNone/>
            </a:pPr>
            <a:r>
              <a:rPr lang="en-US" sz="2250" b="1" dirty="0">
                <a:solidFill>
                  <a:srgbClr val="2A2742"/>
                </a:solidFill>
                <a:latin typeface="Outfit Extra Bold" pitchFamily="34" charset="0"/>
                <a:ea typeface="Outfit Extra Bold" pitchFamily="34" charset="-122"/>
                <a:cs typeface="Outfit Extra Bold" pitchFamily="34" charset="-120"/>
              </a:rPr>
              <a:t>1</a:t>
            </a:r>
            <a:endParaRPr lang="en-US" sz="2250" dirty="0"/>
          </a:p>
        </p:txBody>
      </p:sp>
      <p:sp>
        <p:nvSpPr>
          <p:cNvPr id="5" name="Text 3"/>
          <p:cNvSpPr/>
          <p:nvPr/>
        </p:nvSpPr>
        <p:spPr>
          <a:xfrm>
            <a:off x="3171587" y="1929408"/>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Accuracy</a:t>
            </a:r>
            <a:endParaRPr lang="en-US" sz="2000" dirty="0"/>
          </a:p>
        </p:txBody>
      </p:sp>
      <p:sp>
        <p:nvSpPr>
          <p:cNvPr id="6" name="Text 4"/>
          <p:cNvSpPr/>
          <p:nvPr/>
        </p:nvSpPr>
        <p:spPr>
          <a:xfrm>
            <a:off x="3171587" y="2370653"/>
            <a:ext cx="4786551" cy="326708"/>
          </a:xfrm>
          <a:prstGeom prst="rect">
            <a:avLst/>
          </a:prstGeom>
          <a:noFill/>
          <a:ln/>
        </p:spPr>
        <p:txBody>
          <a:bodyPr wrap="non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Overall correctness (suitable if classes are balanced)</a:t>
            </a:r>
            <a:endParaRPr lang="en-US" sz="1600" dirty="0"/>
          </a:p>
        </p:txBody>
      </p:sp>
      <p:sp>
        <p:nvSpPr>
          <p:cNvPr id="7" name="Shape 5"/>
          <p:cNvSpPr/>
          <p:nvPr/>
        </p:nvSpPr>
        <p:spPr>
          <a:xfrm>
            <a:off x="3069550" y="2891909"/>
            <a:ext cx="10665023" cy="11430"/>
          </a:xfrm>
          <a:prstGeom prst="roundRect">
            <a:avLst>
              <a:gd name="adj" fmla="val 750139"/>
            </a:avLst>
          </a:prstGeom>
          <a:solidFill>
            <a:srgbClr val="BDB8DF"/>
          </a:solidFill>
          <a:ln/>
        </p:spPr>
      </p:sp>
      <p:sp>
        <p:nvSpPr>
          <p:cNvPr id="8" name="Shape 6"/>
          <p:cNvSpPr/>
          <p:nvPr/>
        </p:nvSpPr>
        <p:spPr>
          <a:xfrm>
            <a:off x="793790" y="3003471"/>
            <a:ext cx="4347567" cy="1176099"/>
          </a:xfrm>
          <a:prstGeom prst="roundRect">
            <a:avLst>
              <a:gd name="adj" fmla="val 7290"/>
            </a:avLst>
          </a:prstGeom>
          <a:solidFill>
            <a:srgbClr val="E9E6FA"/>
          </a:solidFill>
          <a:ln w="7620">
            <a:solidFill>
              <a:srgbClr val="BDB8DF"/>
            </a:solidFill>
            <a:prstDash val="solid"/>
          </a:ln>
        </p:spPr>
      </p:sp>
      <p:sp>
        <p:nvSpPr>
          <p:cNvPr id="9" name="Text 7"/>
          <p:cNvSpPr/>
          <p:nvPr/>
        </p:nvSpPr>
        <p:spPr>
          <a:xfrm>
            <a:off x="2824043" y="3412093"/>
            <a:ext cx="287060" cy="358735"/>
          </a:xfrm>
          <a:prstGeom prst="rect">
            <a:avLst/>
          </a:prstGeom>
          <a:noFill/>
          <a:ln/>
        </p:spPr>
        <p:txBody>
          <a:bodyPr wrap="none" lIns="0" tIns="0" rIns="0" bIns="0" rtlCol="0" anchor="t"/>
          <a:lstStyle/>
          <a:p>
            <a:pPr algn="ctr" indent="0" marL="0">
              <a:lnSpc>
                <a:spcPts val="3600"/>
              </a:lnSpc>
              <a:buNone/>
            </a:pPr>
            <a:r>
              <a:rPr lang="en-US" sz="2250" b="1" dirty="0">
                <a:solidFill>
                  <a:srgbClr val="2A2742"/>
                </a:solidFill>
                <a:latin typeface="Outfit Extra Bold" pitchFamily="34" charset="0"/>
                <a:ea typeface="Outfit Extra Bold" pitchFamily="34" charset="-122"/>
                <a:cs typeface="Outfit Extra Bold" pitchFamily="34" charset="-120"/>
              </a:rPr>
              <a:t>2</a:t>
            </a:r>
            <a:endParaRPr lang="en-US" sz="2250" dirty="0"/>
          </a:p>
        </p:txBody>
      </p:sp>
      <p:sp>
        <p:nvSpPr>
          <p:cNvPr id="10" name="Text 8"/>
          <p:cNvSpPr/>
          <p:nvPr/>
        </p:nvSpPr>
        <p:spPr>
          <a:xfrm>
            <a:off x="5345430" y="3207544"/>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F1-score</a:t>
            </a:r>
            <a:endParaRPr lang="en-US" sz="2000" dirty="0"/>
          </a:p>
        </p:txBody>
      </p:sp>
      <p:sp>
        <p:nvSpPr>
          <p:cNvPr id="11" name="Text 9"/>
          <p:cNvSpPr/>
          <p:nvPr/>
        </p:nvSpPr>
        <p:spPr>
          <a:xfrm>
            <a:off x="5345430" y="3648789"/>
            <a:ext cx="5467231" cy="326708"/>
          </a:xfrm>
          <a:prstGeom prst="rect">
            <a:avLst/>
          </a:prstGeom>
          <a:noFill/>
          <a:ln/>
        </p:spPr>
        <p:txBody>
          <a:bodyPr wrap="non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Harmonic mean of precision and recall (for imbalanced data)</a:t>
            </a:r>
            <a:endParaRPr lang="en-US" sz="1600" dirty="0"/>
          </a:p>
        </p:txBody>
      </p:sp>
      <p:sp>
        <p:nvSpPr>
          <p:cNvPr id="12" name="Shape 10"/>
          <p:cNvSpPr/>
          <p:nvPr/>
        </p:nvSpPr>
        <p:spPr>
          <a:xfrm>
            <a:off x="5243393" y="4170045"/>
            <a:ext cx="8491180" cy="11430"/>
          </a:xfrm>
          <a:prstGeom prst="roundRect">
            <a:avLst>
              <a:gd name="adj" fmla="val 750139"/>
            </a:avLst>
          </a:prstGeom>
          <a:solidFill>
            <a:srgbClr val="BDB8DF"/>
          </a:solidFill>
          <a:ln/>
        </p:spPr>
      </p:sp>
      <p:sp>
        <p:nvSpPr>
          <p:cNvPr id="13" name="Shape 11"/>
          <p:cNvSpPr/>
          <p:nvPr/>
        </p:nvSpPr>
        <p:spPr>
          <a:xfrm>
            <a:off x="793790" y="4281607"/>
            <a:ext cx="6521410" cy="1176099"/>
          </a:xfrm>
          <a:prstGeom prst="roundRect">
            <a:avLst>
              <a:gd name="adj" fmla="val 7290"/>
            </a:avLst>
          </a:prstGeom>
          <a:solidFill>
            <a:srgbClr val="E9E6FA"/>
          </a:solidFill>
          <a:ln w="7620">
            <a:solidFill>
              <a:srgbClr val="BDB8DF"/>
            </a:solidFill>
            <a:prstDash val="solid"/>
          </a:ln>
        </p:spPr>
      </p:sp>
      <p:sp>
        <p:nvSpPr>
          <p:cNvPr id="14" name="Text 12"/>
          <p:cNvSpPr/>
          <p:nvPr/>
        </p:nvSpPr>
        <p:spPr>
          <a:xfrm>
            <a:off x="3910965" y="4690229"/>
            <a:ext cx="287060" cy="358735"/>
          </a:xfrm>
          <a:prstGeom prst="rect">
            <a:avLst/>
          </a:prstGeom>
          <a:noFill/>
          <a:ln/>
        </p:spPr>
        <p:txBody>
          <a:bodyPr wrap="none" lIns="0" tIns="0" rIns="0" bIns="0" rtlCol="0" anchor="t"/>
          <a:lstStyle/>
          <a:p>
            <a:pPr algn="ctr" indent="0" marL="0">
              <a:lnSpc>
                <a:spcPts val="3600"/>
              </a:lnSpc>
              <a:buNone/>
            </a:pPr>
            <a:r>
              <a:rPr lang="en-US" sz="2250" b="1" dirty="0">
                <a:solidFill>
                  <a:srgbClr val="2A2742"/>
                </a:solidFill>
                <a:latin typeface="Outfit Extra Bold" pitchFamily="34" charset="0"/>
                <a:ea typeface="Outfit Extra Bold" pitchFamily="34" charset="-122"/>
                <a:cs typeface="Outfit Extra Bold" pitchFamily="34" charset="-120"/>
              </a:rPr>
              <a:t>3</a:t>
            </a:r>
            <a:endParaRPr lang="en-US" sz="2250" dirty="0"/>
          </a:p>
        </p:txBody>
      </p:sp>
      <p:sp>
        <p:nvSpPr>
          <p:cNvPr id="15" name="Text 13"/>
          <p:cNvSpPr/>
          <p:nvPr/>
        </p:nvSpPr>
        <p:spPr>
          <a:xfrm>
            <a:off x="7519273" y="4485680"/>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Confusion matrix</a:t>
            </a:r>
            <a:endParaRPr lang="en-US" sz="2000" dirty="0"/>
          </a:p>
        </p:txBody>
      </p:sp>
      <p:sp>
        <p:nvSpPr>
          <p:cNvPr id="16" name="Text 14"/>
          <p:cNvSpPr/>
          <p:nvPr/>
        </p:nvSpPr>
        <p:spPr>
          <a:xfrm>
            <a:off x="7519273" y="4926925"/>
            <a:ext cx="3228975" cy="326708"/>
          </a:xfrm>
          <a:prstGeom prst="rect">
            <a:avLst/>
          </a:prstGeom>
          <a:noFill/>
          <a:ln/>
        </p:spPr>
        <p:txBody>
          <a:bodyPr wrap="non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Visualize classification performance</a:t>
            </a:r>
            <a:endParaRPr lang="en-US" sz="1600" dirty="0"/>
          </a:p>
        </p:txBody>
      </p:sp>
      <p:sp>
        <p:nvSpPr>
          <p:cNvPr id="17" name="Text 15"/>
          <p:cNvSpPr/>
          <p:nvPr/>
        </p:nvSpPr>
        <p:spPr>
          <a:xfrm>
            <a:off x="793790" y="5687258"/>
            <a:ext cx="13042821" cy="980123"/>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In addition to Accuracy, F1-score, and the Confusion Matrix, consider ROC-AUC (Model's discriminative ability), Precision-Recall curves (Performance across different thresholds), Mean Absolute Error (For regression tasks like step count), Latency and resource usage (Critical for embedded deployment).</a:t>
            </a:r>
            <a:endParaRPr lang="en-US" sz="1600" dirty="0"/>
          </a:p>
        </p:txBody>
      </p:sp>
      <p:sp>
        <p:nvSpPr>
          <p:cNvPr id="18" name="Text 16"/>
          <p:cNvSpPr/>
          <p:nvPr/>
        </p:nvSpPr>
        <p:spPr>
          <a:xfrm>
            <a:off x="793790" y="6896933"/>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These metrics collectively provide a comprehensive view of the model's capabilities and limitations. Selecting the most relevant metric will depend on the specific application requirements and the nature of the dataset.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55809"/>
            <a:ext cx="12732901" cy="673418"/>
          </a:xfrm>
          <a:prstGeom prst="rect">
            <a:avLst/>
          </a:prstGeom>
          <a:noFill/>
          <a:ln/>
        </p:spPr>
        <p:txBody>
          <a:bodyPr wrap="none" lIns="0" tIns="0" rIns="0" bIns="0" rtlCol="0" anchor="t"/>
          <a:lstStyle/>
          <a:p>
            <a:pPr algn="l" indent="0" marL="0">
              <a:lnSpc>
                <a:spcPts val="5300"/>
              </a:lnSpc>
              <a:buNone/>
            </a:pPr>
            <a:r>
              <a:rPr lang="en-US" sz="4200" b="1" dirty="0">
                <a:solidFill>
                  <a:srgbClr val="231971"/>
                </a:solidFill>
                <a:latin typeface="Outfit Extra Bold" pitchFamily="34" charset="0"/>
                <a:ea typeface="Outfit Extra Bold" pitchFamily="34" charset="-122"/>
                <a:cs typeface="Outfit Extra Bold" pitchFamily="34" charset="-120"/>
              </a:rPr>
              <a:t>Integration with Firmware &amp; App: Bridging the Gap</a:t>
            </a:r>
            <a:endParaRPr lang="en-US" sz="4200" dirty="0"/>
          </a:p>
        </p:txBody>
      </p:sp>
      <p:sp>
        <p:nvSpPr>
          <p:cNvPr id="3" name="Text 1"/>
          <p:cNvSpPr/>
          <p:nvPr/>
        </p:nvSpPr>
        <p:spPr>
          <a:xfrm>
            <a:off x="2022396" y="3450788"/>
            <a:ext cx="2693551" cy="336590"/>
          </a:xfrm>
          <a:prstGeom prst="rect">
            <a:avLst/>
          </a:prstGeom>
          <a:noFill/>
          <a:ln/>
        </p:spPr>
        <p:txBody>
          <a:bodyPr wrap="none" lIns="0" tIns="0" rIns="0" bIns="0" rtlCol="0" anchor="t"/>
          <a:lstStyle/>
          <a:p>
            <a:pPr algn="r" indent="0" marL="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Model Quantization</a:t>
            </a:r>
            <a:endParaRPr lang="en-US" sz="2100" dirty="0"/>
          </a:p>
        </p:txBody>
      </p:sp>
      <p:sp>
        <p:nvSpPr>
          <p:cNvPr id="4" name="Text 2"/>
          <p:cNvSpPr/>
          <p:nvPr/>
        </p:nvSpPr>
        <p:spPr>
          <a:xfrm>
            <a:off x="793790" y="3916561"/>
            <a:ext cx="3922157" cy="689610"/>
          </a:xfrm>
          <a:prstGeom prst="rect">
            <a:avLst/>
          </a:prstGeom>
          <a:noFill/>
          <a:ln/>
        </p:spPr>
        <p:txBody>
          <a:bodyPr wrap="square" lIns="0" tIns="0" rIns="0" bIns="0" rtlCol="0" anchor="t"/>
          <a:lstStyle/>
          <a:p>
            <a:pPr algn="r" indent="0" marL="0">
              <a:lnSpc>
                <a:spcPts val="2700"/>
              </a:lnSpc>
              <a:buNone/>
            </a:pPr>
            <a:r>
              <a:rPr lang="en-US" sz="1650" dirty="0">
                <a:solidFill>
                  <a:srgbClr val="2A2742"/>
                </a:solidFill>
                <a:latin typeface="Arimo" pitchFamily="34" charset="0"/>
                <a:ea typeface="Arimo" pitchFamily="34" charset="-122"/>
                <a:cs typeface="Arimo" pitchFamily="34" charset="-120"/>
              </a:rPr>
              <a:t>Reduce model size (16-bit or 8-bit precision)</a:t>
            </a:r>
            <a:endParaRPr lang="en-US" sz="1650" dirty="0"/>
          </a:p>
        </p:txBody>
      </p:sp>
      <p:pic>
        <p:nvPicPr>
          <p:cNvPr id="5" name="Image 0" descr="preencoded.png">    </p:cNvPr>
          <p:cNvPicPr>
            <a:picLocks noChangeAspect="1"/>
          </p:cNvPicPr>
          <p:nvPr/>
        </p:nvPicPr>
        <p:blipFill>
          <a:blip r:embed="rId1"/>
          <a:stretch>
            <a:fillRect/>
          </a:stretch>
        </p:blipFill>
        <p:spPr>
          <a:xfrm>
            <a:off x="5146834" y="1860113"/>
            <a:ext cx="4336733" cy="4336733"/>
          </a:xfrm>
          <a:prstGeom prst="rect">
            <a:avLst/>
          </a:prstGeom>
        </p:spPr>
      </p:pic>
      <p:sp>
        <p:nvSpPr>
          <p:cNvPr id="6" name="Text 3"/>
          <p:cNvSpPr/>
          <p:nvPr/>
        </p:nvSpPr>
        <p:spPr>
          <a:xfrm>
            <a:off x="5658683" y="3565922"/>
            <a:ext cx="322421" cy="403027"/>
          </a:xfrm>
          <a:prstGeom prst="rect">
            <a:avLst/>
          </a:prstGeom>
          <a:noFill/>
          <a:ln/>
        </p:spPr>
        <p:txBody>
          <a:bodyPr wrap="none" lIns="0" tIns="0" rIns="0" bIns="0" rtlCol="0" anchor="t"/>
          <a:lstStyle/>
          <a:p>
            <a:pPr algn="l" indent="0" marL="0">
              <a:lnSpc>
                <a:spcPts val="4050"/>
              </a:lnSpc>
              <a:buNone/>
            </a:pPr>
            <a:r>
              <a:rPr lang="en-US" sz="2500" b="1" dirty="0">
                <a:solidFill>
                  <a:srgbClr val="2A2742"/>
                </a:solidFill>
                <a:latin typeface="Outfit Extra Bold" pitchFamily="34" charset="0"/>
                <a:ea typeface="Outfit Extra Bold" pitchFamily="34" charset="-122"/>
                <a:cs typeface="Outfit Extra Bold" pitchFamily="34" charset="-120"/>
              </a:rPr>
              <a:t>1</a:t>
            </a:r>
            <a:endParaRPr lang="en-US" sz="2500" dirty="0"/>
          </a:p>
        </p:txBody>
      </p:sp>
      <p:sp>
        <p:nvSpPr>
          <p:cNvPr id="7" name="Text 4"/>
          <p:cNvSpPr/>
          <p:nvPr/>
        </p:nvSpPr>
        <p:spPr>
          <a:xfrm>
            <a:off x="9806702" y="2371963"/>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Optimized Format</a:t>
            </a:r>
            <a:endParaRPr lang="en-US" sz="2100" dirty="0"/>
          </a:p>
        </p:txBody>
      </p:sp>
      <p:sp>
        <p:nvSpPr>
          <p:cNvPr id="8" name="Text 5"/>
          <p:cNvSpPr/>
          <p:nvPr/>
        </p:nvSpPr>
        <p:spPr>
          <a:xfrm>
            <a:off x="9806702" y="2837736"/>
            <a:ext cx="4029908" cy="344805"/>
          </a:xfrm>
          <a:prstGeom prst="rect">
            <a:avLst/>
          </a:prstGeom>
          <a:noFill/>
          <a:ln/>
        </p:spPr>
        <p:txBody>
          <a:bodyPr wrap="none" lIns="0" tIns="0" rIns="0" bIns="0" rtlCol="0" anchor="t"/>
          <a:lstStyle/>
          <a:p>
            <a:pPr algn="l" indent="0" marL="0">
              <a:lnSpc>
                <a:spcPts val="2700"/>
              </a:lnSpc>
              <a:buNone/>
            </a:pPr>
            <a:r>
              <a:rPr lang="en-US" sz="1650" dirty="0">
                <a:solidFill>
                  <a:srgbClr val="2A2742"/>
                </a:solidFill>
                <a:latin typeface="Arimo" pitchFamily="34" charset="0"/>
                <a:ea typeface="Arimo" pitchFamily="34" charset="-122"/>
                <a:cs typeface="Arimo" pitchFamily="34" charset="-120"/>
              </a:rPr>
              <a:t>Convert to TensorFlow Lite or ONNX</a:t>
            </a:r>
            <a:endParaRPr lang="en-US" sz="1650" dirty="0"/>
          </a:p>
        </p:txBody>
      </p:sp>
      <p:pic>
        <p:nvPicPr>
          <p:cNvPr id="9" name="Image 1" descr="preencoded.png">    </p:cNvPr>
          <p:cNvPicPr>
            <a:picLocks noChangeAspect="1"/>
          </p:cNvPicPr>
          <p:nvPr/>
        </p:nvPicPr>
        <p:blipFill>
          <a:blip r:embed="rId2"/>
          <a:stretch>
            <a:fillRect/>
          </a:stretch>
        </p:blipFill>
        <p:spPr>
          <a:xfrm>
            <a:off x="5146834" y="1860113"/>
            <a:ext cx="4336733" cy="4336733"/>
          </a:xfrm>
          <a:prstGeom prst="rect">
            <a:avLst/>
          </a:prstGeom>
        </p:spPr>
      </p:pic>
      <p:sp>
        <p:nvSpPr>
          <p:cNvPr id="10" name="Text 6"/>
          <p:cNvSpPr/>
          <p:nvPr/>
        </p:nvSpPr>
        <p:spPr>
          <a:xfrm>
            <a:off x="8127563" y="2662357"/>
            <a:ext cx="322421" cy="403027"/>
          </a:xfrm>
          <a:prstGeom prst="rect">
            <a:avLst/>
          </a:prstGeom>
          <a:noFill/>
          <a:ln/>
        </p:spPr>
        <p:txBody>
          <a:bodyPr wrap="none" lIns="0" tIns="0" rIns="0" bIns="0" rtlCol="0" anchor="t"/>
          <a:lstStyle/>
          <a:p>
            <a:pPr algn="l" indent="0" marL="0">
              <a:lnSpc>
                <a:spcPts val="4050"/>
              </a:lnSpc>
              <a:buNone/>
            </a:pPr>
            <a:r>
              <a:rPr lang="en-US" sz="2500" b="1" dirty="0">
                <a:solidFill>
                  <a:srgbClr val="2A2742"/>
                </a:solidFill>
                <a:latin typeface="Outfit Extra Bold" pitchFamily="34" charset="0"/>
                <a:ea typeface="Outfit Extra Bold" pitchFamily="34" charset="-122"/>
                <a:cs typeface="Outfit Extra Bold" pitchFamily="34" charset="-120"/>
              </a:rPr>
              <a:t>2</a:t>
            </a:r>
            <a:endParaRPr lang="en-US" sz="2500" dirty="0"/>
          </a:p>
        </p:txBody>
      </p:sp>
      <p:sp>
        <p:nvSpPr>
          <p:cNvPr id="11" name="Text 7"/>
          <p:cNvSpPr/>
          <p:nvPr/>
        </p:nvSpPr>
        <p:spPr>
          <a:xfrm>
            <a:off x="9806702" y="4529495"/>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Split Processing</a:t>
            </a:r>
            <a:endParaRPr lang="en-US" sz="2100" dirty="0"/>
          </a:p>
        </p:txBody>
      </p:sp>
      <p:sp>
        <p:nvSpPr>
          <p:cNvPr id="12" name="Text 8"/>
          <p:cNvSpPr/>
          <p:nvPr/>
        </p:nvSpPr>
        <p:spPr>
          <a:xfrm>
            <a:off x="9806702" y="4995267"/>
            <a:ext cx="4029908" cy="689610"/>
          </a:xfrm>
          <a:prstGeom prst="rect">
            <a:avLst/>
          </a:prstGeom>
          <a:noFill/>
          <a:ln/>
        </p:spPr>
        <p:txBody>
          <a:bodyPr wrap="square" lIns="0" tIns="0" rIns="0" bIns="0" rtlCol="0" anchor="t"/>
          <a:lstStyle/>
          <a:p>
            <a:pPr algn="l" indent="0" marL="0">
              <a:lnSpc>
                <a:spcPts val="2700"/>
              </a:lnSpc>
              <a:buNone/>
            </a:pPr>
            <a:r>
              <a:rPr lang="en-US" sz="1650" dirty="0">
                <a:solidFill>
                  <a:srgbClr val="2A2742"/>
                </a:solidFill>
                <a:latin typeface="Arimo" pitchFamily="34" charset="0"/>
                <a:ea typeface="Arimo" pitchFamily="34" charset="-122"/>
                <a:cs typeface="Arimo" pitchFamily="34" charset="-120"/>
              </a:rPr>
              <a:t>Basic extraction on device, complex inference in cloud</a:t>
            </a:r>
            <a:endParaRPr lang="en-US" sz="1650" dirty="0"/>
          </a:p>
        </p:txBody>
      </p:sp>
      <p:pic>
        <p:nvPicPr>
          <p:cNvPr id="13" name="Image 2" descr="preencoded.png">    </p:cNvPr>
          <p:cNvPicPr>
            <a:picLocks noChangeAspect="1"/>
          </p:cNvPicPr>
          <p:nvPr/>
        </p:nvPicPr>
        <p:blipFill>
          <a:blip r:embed="rId3"/>
          <a:stretch>
            <a:fillRect/>
          </a:stretch>
        </p:blipFill>
        <p:spPr>
          <a:xfrm>
            <a:off x="5146834" y="1860113"/>
            <a:ext cx="4336733" cy="4336733"/>
          </a:xfrm>
          <a:prstGeom prst="rect">
            <a:avLst/>
          </a:prstGeom>
        </p:spPr>
      </p:pic>
      <p:sp>
        <p:nvSpPr>
          <p:cNvPr id="14" name="Text 9"/>
          <p:cNvSpPr/>
          <p:nvPr/>
        </p:nvSpPr>
        <p:spPr>
          <a:xfrm>
            <a:off x="7675602" y="5252204"/>
            <a:ext cx="322421" cy="403027"/>
          </a:xfrm>
          <a:prstGeom prst="rect">
            <a:avLst/>
          </a:prstGeom>
          <a:noFill/>
          <a:ln/>
        </p:spPr>
        <p:txBody>
          <a:bodyPr wrap="none" lIns="0" tIns="0" rIns="0" bIns="0" rtlCol="0" anchor="t"/>
          <a:lstStyle/>
          <a:p>
            <a:pPr algn="l" indent="0" marL="0">
              <a:lnSpc>
                <a:spcPts val="4050"/>
              </a:lnSpc>
              <a:buNone/>
            </a:pPr>
            <a:r>
              <a:rPr lang="en-US" sz="2500" b="1" dirty="0">
                <a:solidFill>
                  <a:srgbClr val="2A2742"/>
                </a:solidFill>
                <a:latin typeface="Outfit Extra Bold" pitchFamily="34" charset="0"/>
                <a:ea typeface="Outfit Extra Bold" pitchFamily="34" charset="-122"/>
                <a:cs typeface="Outfit Extra Bold" pitchFamily="34" charset="-120"/>
              </a:rPr>
              <a:t>3</a:t>
            </a:r>
            <a:endParaRPr lang="en-US" sz="2500" dirty="0"/>
          </a:p>
        </p:txBody>
      </p:sp>
      <p:sp>
        <p:nvSpPr>
          <p:cNvPr id="15" name="Text 10"/>
          <p:cNvSpPr/>
          <p:nvPr/>
        </p:nvSpPr>
        <p:spPr>
          <a:xfrm>
            <a:off x="793790" y="6439257"/>
            <a:ext cx="13042821" cy="1034415"/>
          </a:xfrm>
          <a:prstGeom prst="rect">
            <a:avLst/>
          </a:prstGeom>
          <a:noFill/>
          <a:ln/>
        </p:spPr>
        <p:txBody>
          <a:bodyPr wrap="square" lIns="0" tIns="0" rIns="0" bIns="0" rtlCol="0" anchor="t"/>
          <a:lstStyle/>
          <a:p>
            <a:pPr algn="l" indent="0" marL="0">
              <a:lnSpc>
                <a:spcPts val="2700"/>
              </a:lnSpc>
              <a:buNone/>
            </a:pPr>
            <a:r>
              <a:rPr lang="en-US" sz="1650" dirty="0">
                <a:solidFill>
                  <a:srgbClr val="2A2742"/>
                </a:solidFill>
                <a:latin typeface="Arimo" pitchFamily="34" charset="0"/>
                <a:ea typeface="Arimo" pitchFamily="34" charset="-122"/>
                <a:cs typeface="Arimo" pitchFamily="34" charset="-120"/>
              </a:rPr>
              <a:t>Real-time inference involves on-device processing using a sliding window approach and batch processing to optimize power consumption. Cloud processing can stream pre-processed features when connectivity allows, returning inference results to the device. Implement fallback local models for offline operation. Visual dashboards offer daily step count trends and activity patterns.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4356" y="621149"/>
            <a:ext cx="7568089" cy="1266349"/>
          </a:xfrm>
          <a:prstGeom prst="rect">
            <a:avLst/>
          </a:prstGeom>
          <a:noFill/>
          <a:ln/>
        </p:spPr>
        <p:txBody>
          <a:bodyPr wrap="square" lIns="0" tIns="0" rIns="0" bIns="0" rtlCol="0" anchor="t"/>
          <a:lstStyle/>
          <a:p>
            <a:pPr algn="l" indent="0" marL="0">
              <a:lnSpc>
                <a:spcPts val="4950"/>
              </a:lnSpc>
              <a:buNone/>
            </a:pPr>
            <a:r>
              <a:rPr lang="en-US" sz="3950" b="1" dirty="0">
                <a:solidFill>
                  <a:srgbClr val="231971"/>
                </a:solidFill>
                <a:latin typeface="Outfit Extra Bold" pitchFamily="34" charset="0"/>
                <a:ea typeface="Outfit Extra Bold" pitchFamily="34" charset="-122"/>
                <a:cs typeface="Outfit Extra Bold" pitchFamily="34" charset="-120"/>
              </a:rPr>
              <a:t>Deployment Strategy: Ensuring Smooth Transitions</a:t>
            </a:r>
            <a:endParaRPr lang="en-US" sz="3950" dirty="0"/>
          </a:p>
        </p:txBody>
      </p:sp>
      <p:sp>
        <p:nvSpPr>
          <p:cNvPr id="4" name="Shape 1"/>
          <p:cNvSpPr/>
          <p:nvPr/>
        </p:nvSpPr>
        <p:spPr>
          <a:xfrm>
            <a:off x="6274356" y="2419231"/>
            <a:ext cx="455890" cy="455890"/>
          </a:xfrm>
          <a:prstGeom prst="roundRect">
            <a:avLst>
              <a:gd name="adj" fmla="val 18669"/>
            </a:avLst>
          </a:prstGeom>
          <a:solidFill>
            <a:srgbClr val="E9E6FA"/>
          </a:solidFill>
          <a:ln w="7620">
            <a:solidFill>
              <a:srgbClr val="BDB8DF"/>
            </a:solidFill>
            <a:prstDash val="solid"/>
          </a:ln>
        </p:spPr>
      </p:sp>
      <p:pic>
        <p:nvPicPr>
          <p:cNvPr id="5" name="Image 1" descr="preencoded.png">    </p:cNvPr>
          <p:cNvPicPr>
            <a:picLocks noChangeAspect="1"/>
          </p:cNvPicPr>
          <p:nvPr/>
        </p:nvPicPr>
        <p:blipFill>
          <a:blip r:embed="rId2"/>
          <a:stretch>
            <a:fillRect/>
          </a:stretch>
        </p:blipFill>
        <p:spPr>
          <a:xfrm>
            <a:off x="6350318" y="2457152"/>
            <a:ext cx="303848" cy="379928"/>
          </a:xfrm>
          <a:prstGeom prst="rect">
            <a:avLst/>
          </a:prstGeom>
        </p:spPr>
      </p:pic>
      <p:sp>
        <p:nvSpPr>
          <p:cNvPr id="6" name="Text 2"/>
          <p:cNvSpPr/>
          <p:nvPr/>
        </p:nvSpPr>
        <p:spPr>
          <a:xfrm>
            <a:off x="6932771" y="2419231"/>
            <a:ext cx="2532936" cy="316468"/>
          </a:xfrm>
          <a:prstGeom prst="rect">
            <a:avLst/>
          </a:prstGeom>
          <a:noFill/>
          <a:ln/>
        </p:spPr>
        <p:txBody>
          <a:bodyPr wrap="none" lIns="0" tIns="0" rIns="0" bIns="0" rtlCol="0" anchor="t"/>
          <a:lstStyle/>
          <a:p>
            <a:pPr algn="l"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OTA Update Pipeline</a:t>
            </a:r>
            <a:endParaRPr lang="en-US" sz="1950" dirty="0"/>
          </a:p>
        </p:txBody>
      </p:sp>
      <p:sp>
        <p:nvSpPr>
          <p:cNvPr id="7" name="Text 3"/>
          <p:cNvSpPr/>
          <p:nvPr/>
        </p:nvSpPr>
        <p:spPr>
          <a:xfrm>
            <a:off x="6932771" y="2857262"/>
            <a:ext cx="3024426" cy="2269450"/>
          </a:xfrm>
          <a:prstGeom prst="rect">
            <a:avLst/>
          </a:prstGeom>
          <a:noFill/>
          <a:ln/>
        </p:spPr>
        <p:txBody>
          <a:bodyPr wrap="square" lIns="0" tIns="0" rIns="0" bIns="0" rtlCol="0" anchor="t"/>
          <a:lstStyle/>
          <a:p>
            <a:pPr algn="l" indent="0" marL="0">
              <a:lnSpc>
                <a:spcPts val="2550"/>
              </a:lnSpc>
              <a:buNone/>
            </a:pPr>
            <a:r>
              <a:rPr lang="en-US" sz="1550" dirty="0">
                <a:solidFill>
                  <a:srgbClr val="2A2742"/>
                </a:solidFill>
                <a:latin typeface="Arimo" pitchFamily="34" charset="0"/>
                <a:ea typeface="Arimo" pitchFamily="34" charset="-122"/>
                <a:cs typeface="Arimo" pitchFamily="34" charset="-120"/>
              </a:rPr>
              <a:t>Model validation in staging, version control, delta updates, staged rollout, A/B testing, and automatic fallback mechanisms. Separate model parameters from inference logic for efficient updates.</a:t>
            </a:r>
            <a:endParaRPr lang="en-US" sz="1550" dirty="0"/>
          </a:p>
        </p:txBody>
      </p:sp>
      <p:sp>
        <p:nvSpPr>
          <p:cNvPr id="8" name="Shape 4"/>
          <p:cNvSpPr/>
          <p:nvPr/>
        </p:nvSpPr>
        <p:spPr>
          <a:xfrm>
            <a:off x="10159722" y="2419231"/>
            <a:ext cx="455890" cy="455890"/>
          </a:xfrm>
          <a:prstGeom prst="roundRect">
            <a:avLst>
              <a:gd name="adj" fmla="val 18669"/>
            </a:avLst>
          </a:prstGeom>
          <a:solidFill>
            <a:srgbClr val="E9E6FA"/>
          </a:solidFill>
          <a:ln w="7620">
            <a:solidFill>
              <a:srgbClr val="BDB8DF"/>
            </a:solidFill>
            <a:prstDash val="solid"/>
          </a:ln>
        </p:spPr>
      </p:sp>
      <p:pic>
        <p:nvPicPr>
          <p:cNvPr id="9" name="Image 2" descr="preencoded.png">    </p:cNvPr>
          <p:cNvPicPr>
            <a:picLocks noChangeAspect="1"/>
          </p:cNvPicPr>
          <p:nvPr/>
        </p:nvPicPr>
        <p:blipFill>
          <a:blip r:embed="rId3"/>
          <a:stretch>
            <a:fillRect/>
          </a:stretch>
        </p:blipFill>
        <p:spPr>
          <a:xfrm>
            <a:off x="10235684" y="2457152"/>
            <a:ext cx="303848" cy="379928"/>
          </a:xfrm>
          <a:prstGeom prst="rect">
            <a:avLst/>
          </a:prstGeom>
        </p:spPr>
      </p:pic>
      <p:sp>
        <p:nvSpPr>
          <p:cNvPr id="10" name="Text 5"/>
          <p:cNvSpPr/>
          <p:nvPr/>
        </p:nvSpPr>
        <p:spPr>
          <a:xfrm>
            <a:off x="10818138" y="2419231"/>
            <a:ext cx="3024426" cy="632936"/>
          </a:xfrm>
          <a:prstGeom prst="rect">
            <a:avLst/>
          </a:prstGeom>
          <a:noFill/>
          <a:ln/>
        </p:spPr>
        <p:txBody>
          <a:bodyPr wrap="square" lIns="0" tIns="0" rIns="0" bIns="0" rtlCol="0" anchor="t"/>
          <a:lstStyle/>
          <a:p>
            <a:pPr algn="l"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Cloud-based Inference Architecture</a:t>
            </a:r>
            <a:endParaRPr lang="en-US" sz="1950" dirty="0"/>
          </a:p>
        </p:txBody>
      </p:sp>
      <p:sp>
        <p:nvSpPr>
          <p:cNvPr id="11" name="Text 6"/>
          <p:cNvSpPr/>
          <p:nvPr/>
        </p:nvSpPr>
        <p:spPr>
          <a:xfrm>
            <a:off x="10818138" y="3173730"/>
            <a:ext cx="3024426" cy="2593658"/>
          </a:xfrm>
          <a:prstGeom prst="rect">
            <a:avLst/>
          </a:prstGeom>
          <a:noFill/>
          <a:ln/>
        </p:spPr>
        <p:txBody>
          <a:bodyPr wrap="square" lIns="0" tIns="0" rIns="0" bIns="0" rtlCol="0" anchor="t"/>
          <a:lstStyle/>
          <a:p>
            <a:pPr algn="l" indent="0" marL="0">
              <a:lnSpc>
                <a:spcPts val="2550"/>
              </a:lnSpc>
              <a:buNone/>
            </a:pPr>
            <a:r>
              <a:rPr lang="en-US" sz="1550" dirty="0">
                <a:solidFill>
                  <a:srgbClr val="2A2742"/>
                </a:solidFill>
                <a:latin typeface="Arimo" pitchFamily="34" charset="0"/>
                <a:ea typeface="Arimo" pitchFamily="34" charset="-122"/>
                <a:cs typeface="Arimo" pitchFamily="34" charset="-120"/>
              </a:rPr>
              <a:t>Leverage serverless architecture for scalability. Use API Gateway, Lambda Functions, and container-based deployment. Message queuing for asynchronous processing and edge computing nodes to reduce latency.</a:t>
            </a:r>
            <a:endParaRPr lang="en-US" sz="1550" dirty="0"/>
          </a:p>
        </p:txBody>
      </p:sp>
      <p:sp>
        <p:nvSpPr>
          <p:cNvPr id="12" name="Shape 7"/>
          <p:cNvSpPr/>
          <p:nvPr/>
        </p:nvSpPr>
        <p:spPr>
          <a:xfrm>
            <a:off x="6274356" y="6197798"/>
            <a:ext cx="455890" cy="455890"/>
          </a:xfrm>
          <a:prstGeom prst="roundRect">
            <a:avLst>
              <a:gd name="adj" fmla="val 18669"/>
            </a:avLst>
          </a:prstGeom>
          <a:solidFill>
            <a:srgbClr val="E9E6FA"/>
          </a:solidFill>
          <a:ln w="7620">
            <a:solidFill>
              <a:srgbClr val="BDB8DF"/>
            </a:solidFill>
            <a:prstDash val="solid"/>
          </a:ln>
        </p:spPr>
      </p:sp>
      <p:pic>
        <p:nvPicPr>
          <p:cNvPr id="13" name="Image 3" descr="preencoded.png">    </p:cNvPr>
          <p:cNvPicPr>
            <a:picLocks noChangeAspect="1"/>
          </p:cNvPicPr>
          <p:nvPr/>
        </p:nvPicPr>
        <p:blipFill>
          <a:blip r:embed="rId4"/>
          <a:stretch>
            <a:fillRect/>
          </a:stretch>
        </p:blipFill>
        <p:spPr>
          <a:xfrm>
            <a:off x="6350318" y="6235720"/>
            <a:ext cx="303848" cy="379928"/>
          </a:xfrm>
          <a:prstGeom prst="rect">
            <a:avLst/>
          </a:prstGeom>
        </p:spPr>
      </p:pic>
      <p:sp>
        <p:nvSpPr>
          <p:cNvPr id="14" name="Text 8"/>
          <p:cNvSpPr/>
          <p:nvPr/>
        </p:nvSpPr>
        <p:spPr>
          <a:xfrm>
            <a:off x="6932771" y="6197798"/>
            <a:ext cx="3357324" cy="316468"/>
          </a:xfrm>
          <a:prstGeom prst="rect">
            <a:avLst/>
          </a:prstGeom>
          <a:noFill/>
          <a:ln/>
        </p:spPr>
        <p:txBody>
          <a:bodyPr wrap="none" lIns="0" tIns="0" rIns="0" bIns="0" rtlCol="0" anchor="t"/>
          <a:lstStyle/>
          <a:p>
            <a:pPr algn="l"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Periodic Retraining Strategy</a:t>
            </a:r>
            <a:endParaRPr lang="en-US" sz="1950" dirty="0"/>
          </a:p>
        </p:txBody>
      </p:sp>
      <p:sp>
        <p:nvSpPr>
          <p:cNvPr id="15" name="Text 9"/>
          <p:cNvSpPr/>
          <p:nvPr/>
        </p:nvSpPr>
        <p:spPr>
          <a:xfrm>
            <a:off x="6932771" y="6635829"/>
            <a:ext cx="6909673" cy="972622"/>
          </a:xfrm>
          <a:prstGeom prst="rect">
            <a:avLst/>
          </a:prstGeom>
          <a:noFill/>
          <a:ln/>
        </p:spPr>
        <p:txBody>
          <a:bodyPr wrap="square" lIns="0" tIns="0" rIns="0" bIns="0" rtlCol="0" anchor="t"/>
          <a:lstStyle/>
          <a:p>
            <a:pPr algn="l" indent="0" marL="0">
              <a:lnSpc>
                <a:spcPts val="2550"/>
              </a:lnSpc>
              <a:buNone/>
            </a:pPr>
            <a:r>
              <a:rPr lang="en-US" sz="1550" dirty="0">
                <a:solidFill>
                  <a:srgbClr val="2A2742"/>
                </a:solidFill>
                <a:latin typeface="Arimo" pitchFamily="34" charset="0"/>
                <a:ea typeface="Arimo" pitchFamily="34" charset="-122"/>
                <a:cs typeface="Arimo" pitchFamily="34" charset="-120"/>
              </a:rPr>
              <a:t>Automated data collection, anomaly flagging, scheduled retraining, continuous evaluation, drift detection, active learning, model versioning, and performance tracking.</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56642"/>
            <a:ext cx="13042821" cy="1275874"/>
          </a:xfrm>
          <a:prstGeom prst="rect">
            <a:avLst/>
          </a:prstGeom>
          <a:noFill/>
          <a:ln/>
        </p:spPr>
        <p:txBody>
          <a:bodyPr wrap="square" lIns="0" tIns="0" rIns="0" bIns="0" rtlCol="0" anchor="t"/>
          <a:lstStyle/>
          <a:p>
            <a:pPr algn="l" indent="0" marL="0">
              <a:lnSpc>
                <a:spcPts val="5000"/>
              </a:lnSpc>
              <a:buNone/>
            </a:pPr>
            <a:r>
              <a:rPr lang="en-US" sz="4000" b="1" dirty="0">
                <a:solidFill>
                  <a:srgbClr val="231971"/>
                </a:solidFill>
                <a:latin typeface="Outfit Extra Bold" pitchFamily="34" charset="0"/>
                <a:ea typeface="Outfit Extra Bold" pitchFamily="34" charset="-122"/>
                <a:cs typeface="Outfit Extra Bold" pitchFamily="34" charset="-120"/>
              </a:rPr>
              <a:t>Additional Considerations: Real-time Processing Challenges</a:t>
            </a:r>
            <a:endParaRPr lang="en-US" sz="4000" dirty="0"/>
          </a:p>
        </p:txBody>
      </p:sp>
      <p:sp>
        <p:nvSpPr>
          <p:cNvPr id="3" name="Text 1"/>
          <p:cNvSpPr/>
          <p:nvPr/>
        </p:nvSpPr>
        <p:spPr>
          <a:xfrm>
            <a:off x="793790" y="2542699"/>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31971"/>
                </a:solidFill>
                <a:latin typeface="Outfit Extra Bold" pitchFamily="34" charset="0"/>
                <a:ea typeface="Outfit Extra Bold" pitchFamily="34" charset="-122"/>
                <a:cs typeface="Outfit Extra Bold" pitchFamily="34" charset="-120"/>
              </a:rPr>
              <a:t>Battery Life</a:t>
            </a:r>
            <a:endParaRPr lang="en-US" sz="2000" dirty="0"/>
          </a:p>
        </p:txBody>
      </p:sp>
      <p:sp>
        <p:nvSpPr>
          <p:cNvPr id="4" name="Text 2"/>
          <p:cNvSpPr/>
          <p:nvPr/>
        </p:nvSpPr>
        <p:spPr>
          <a:xfrm>
            <a:off x="793790" y="3065621"/>
            <a:ext cx="6272451" cy="1306830"/>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Adaptive sampling rates based on activity, event-triggered processing, and sleep mode optimization are crucial. This will allow the tracker to monitor activity for longer periods without needing to be charged.</a:t>
            </a:r>
            <a:endParaRPr lang="en-US" sz="1600" dirty="0"/>
          </a:p>
        </p:txBody>
      </p:sp>
      <p:sp>
        <p:nvSpPr>
          <p:cNvPr id="5" name="Text 3"/>
          <p:cNvSpPr/>
          <p:nvPr/>
        </p:nvSpPr>
        <p:spPr>
          <a:xfrm>
            <a:off x="793790" y="4576524"/>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31971"/>
                </a:solidFill>
                <a:latin typeface="Outfit Extra Bold" pitchFamily="34" charset="0"/>
                <a:ea typeface="Outfit Extra Bold" pitchFamily="34" charset="-122"/>
                <a:cs typeface="Outfit Extra Bold" pitchFamily="34" charset="-120"/>
              </a:rPr>
              <a:t>Memory Constraints</a:t>
            </a:r>
            <a:endParaRPr lang="en-US" sz="2000" dirty="0"/>
          </a:p>
        </p:txBody>
      </p:sp>
      <p:sp>
        <p:nvSpPr>
          <p:cNvPr id="6" name="Text 4"/>
          <p:cNvSpPr/>
          <p:nvPr/>
        </p:nvSpPr>
        <p:spPr>
          <a:xfrm>
            <a:off x="793790" y="5099447"/>
            <a:ext cx="6272451" cy="1306830"/>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Use circular buffers for data management, feature extraction to reduce raw data storage needs, and incremental learning approaches. These can help to keep memory usage low even with large amounts of data.</a:t>
            </a:r>
            <a:endParaRPr lang="en-US" sz="1600" dirty="0"/>
          </a:p>
        </p:txBody>
      </p:sp>
      <p:sp>
        <p:nvSpPr>
          <p:cNvPr id="7" name="Text 5"/>
          <p:cNvSpPr/>
          <p:nvPr/>
        </p:nvSpPr>
        <p:spPr>
          <a:xfrm>
            <a:off x="7571780" y="2542699"/>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31971"/>
                </a:solidFill>
                <a:latin typeface="Outfit Extra Bold" pitchFamily="34" charset="0"/>
                <a:ea typeface="Outfit Extra Bold" pitchFamily="34" charset="-122"/>
                <a:cs typeface="Outfit Extra Bold" pitchFamily="34" charset="-120"/>
              </a:rPr>
              <a:t>Processing Latency</a:t>
            </a:r>
            <a:endParaRPr lang="en-US" sz="2000" dirty="0"/>
          </a:p>
        </p:txBody>
      </p:sp>
      <p:sp>
        <p:nvSpPr>
          <p:cNvPr id="8" name="Text 6"/>
          <p:cNvSpPr/>
          <p:nvPr/>
        </p:nvSpPr>
        <p:spPr>
          <a:xfrm>
            <a:off x="7571780" y="3065621"/>
            <a:ext cx="6272451" cy="980123"/>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Prioritize critical features, optimize algorithm complexity, and consider hardware acceleration. It is key to ensure the smart tracker can provide real-time feedback to the pet owner.</a:t>
            </a:r>
            <a:endParaRPr lang="en-US" sz="1600" dirty="0"/>
          </a:p>
        </p:txBody>
      </p:sp>
      <p:sp>
        <p:nvSpPr>
          <p:cNvPr id="9" name="Text 7"/>
          <p:cNvSpPr/>
          <p:nvPr/>
        </p:nvSpPr>
        <p:spPr>
          <a:xfrm>
            <a:off x="793790" y="6819543"/>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Security and privacy should be also taken into consideration when developing the smart tracker. On-device processing should be used to minimize data transmission and data anonymization techniques should be applied.</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63059"/>
            <a:ext cx="12096988"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AI-driven Features: Enhancing Pet Well-being</a:t>
            </a:r>
            <a:endParaRPr lang="en-US" sz="4450" dirty="0"/>
          </a:p>
        </p:txBody>
      </p:sp>
      <p:pic>
        <p:nvPicPr>
          <p:cNvPr id="3" name="Image 0" descr="preencoded.png">    </p:cNvPr>
          <p:cNvPicPr>
            <a:picLocks noChangeAspect="1"/>
          </p:cNvPicPr>
          <p:nvPr/>
        </p:nvPicPr>
        <p:blipFill>
          <a:blip r:embed="rId1"/>
          <a:stretch>
            <a:fillRect/>
          </a:stretch>
        </p:blipFill>
        <p:spPr>
          <a:xfrm>
            <a:off x="2978348" y="1825466"/>
            <a:ext cx="2152055" cy="1306949"/>
          </a:xfrm>
          <a:prstGeom prst="rect">
            <a:avLst/>
          </a:prstGeom>
        </p:spPr>
      </p:pic>
      <p:sp>
        <p:nvSpPr>
          <p:cNvPr id="4" name="Text 1"/>
          <p:cNvSpPr/>
          <p:nvPr/>
        </p:nvSpPr>
        <p:spPr>
          <a:xfrm>
            <a:off x="3894892" y="2441496"/>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1</a:t>
            </a:r>
            <a:endParaRPr lang="en-US" sz="2500" dirty="0"/>
          </a:p>
        </p:txBody>
      </p:sp>
      <p:sp>
        <p:nvSpPr>
          <p:cNvPr id="5" name="Text 2"/>
          <p:cNvSpPr/>
          <p:nvPr/>
        </p:nvSpPr>
        <p:spPr>
          <a:xfrm>
            <a:off x="5357217" y="205228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Anomaly Detection</a:t>
            </a:r>
            <a:endParaRPr lang="en-US" sz="2200" dirty="0"/>
          </a:p>
        </p:txBody>
      </p:sp>
      <p:sp>
        <p:nvSpPr>
          <p:cNvPr id="6" name="Text 3"/>
          <p:cNvSpPr/>
          <p:nvPr/>
        </p:nvSpPr>
        <p:spPr>
          <a:xfrm>
            <a:off x="5357217" y="2542699"/>
            <a:ext cx="3628787"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Limp or gait irregularity identification</a:t>
            </a:r>
            <a:endParaRPr lang="en-US" sz="1750" dirty="0"/>
          </a:p>
        </p:txBody>
      </p:sp>
      <p:sp>
        <p:nvSpPr>
          <p:cNvPr id="7" name="Shape 4"/>
          <p:cNvSpPr/>
          <p:nvPr/>
        </p:nvSpPr>
        <p:spPr>
          <a:xfrm>
            <a:off x="5187077" y="3145512"/>
            <a:ext cx="8592860" cy="15240"/>
          </a:xfrm>
          <a:prstGeom prst="roundRect">
            <a:avLst>
              <a:gd name="adj" fmla="val 625116"/>
            </a:avLst>
          </a:prstGeom>
          <a:solidFill>
            <a:srgbClr val="BDB8DF"/>
          </a:solidFill>
          <a:ln/>
        </p:spPr>
      </p:sp>
      <p:pic>
        <p:nvPicPr>
          <p:cNvPr id="8" name="Image 1" descr="preencoded.png">    </p:cNvPr>
          <p:cNvPicPr>
            <a:picLocks noChangeAspect="1"/>
          </p:cNvPicPr>
          <p:nvPr/>
        </p:nvPicPr>
        <p:blipFill>
          <a:blip r:embed="rId2"/>
          <a:stretch>
            <a:fillRect/>
          </a:stretch>
        </p:blipFill>
        <p:spPr>
          <a:xfrm>
            <a:off x="1902381" y="3189089"/>
            <a:ext cx="4304109" cy="1306949"/>
          </a:xfrm>
          <a:prstGeom prst="rect">
            <a:avLst/>
          </a:prstGeom>
        </p:spPr>
      </p:pic>
      <p:sp>
        <p:nvSpPr>
          <p:cNvPr id="9" name="Text 5"/>
          <p:cNvSpPr/>
          <p:nvPr/>
        </p:nvSpPr>
        <p:spPr>
          <a:xfrm>
            <a:off x="3894892" y="3643193"/>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2</a:t>
            </a:r>
            <a:endParaRPr lang="en-US" sz="2500" dirty="0"/>
          </a:p>
        </p:txBody>
      </p:sp>
      <p:sp>
        <p:nvSpPr>
          <p:cNvPr id="10" name="Text 6"/>
          <p:cNvSpPr/>
          <p:nvPr/>
        </p:nvSpPr>
        <p:spPr>
          <a:xfrm>
            <a:off x="6433304" y="3415903"/>
            <a:ext cx="3467100"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Fitness Recommendations</a:t>
            </a:r>
            <a:endParaRPr lang="en-US" sz="2200" dirty="0"/>
          </a:p>
        </p:txBody>
      </p:sp>
      <p:sp>
        <p:nvSpPr>
          <p:cNvPr id="11" name="Text 7"/>
          <p:cNvSpPr/>
          <p:nvPr/>
        </p:nvSpPr>
        <p:spPr>
          <a:xfrm>
            <a:off x="6433304" y="3906322"/>
            <a:ext cx="3467100"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Personalized exercise goals</a:t>
            </a:r>
            <a:endParaRPr lang="en-US" sz="1750" dirty="0"/>
          </a:p>
        </p:txBody>
      </p:sp>
      <p:sp>
        <p:nvSpPr>
          <p:cNvPr id="12" name="Shape 8"/>
          <p:cNvSpPr/>
          <p:nvPr/>
        </p:nvSpPr>
        <p:spPr>
          <a:xfrm>
            <a:off x="6263164" y="4509135"/>
            <a:ext cx="7516773" cy="15240"/>
          </a:xfrm>
          <a:prstGeom prst="roundRect">
            <a:avLst>
              <a:gd name="adj" fmla="val 625116"/>
            </a:avLst>
          </a:prstGeom>
          <a:solidFill>
            <a:srgbClr val="BDB8DF"/>
          </a:solidFill>
          <a:ln/>
        </p:spPr>
      </p:sp>
      <p:pic>
        <p:nvPicPr>
          <p:cNvPr id="13" name="Image 2" descr="preencoded.png">    </p:cNvPr>
          <p:cNvPicPr>
            <a:picLocks noChangeAspect="1"/>
          </p:cNvPicPr>
          <p:nvPr/>
        </p:nvPicPr>
        <p:blipFill>
          <a:blip r:embed="rId3"/>
          <a:stretch>
            <a:fillRect/>
          </a:stretch>
        </p:blipFill>
        <p:spPr>
          <a:xfrm>
            <a:off x="826294" y="4552712"/>
            <a:ext cx="6456164" cy="1306949"/>
          </a:xfrm>
          <a:prstGeom prst="rect">
            <a:avLst/>
          </a:prstGeom>
        </p:spPr>
      </p:pic>
      <p:sp>
        <p:nvSpPr>
          <p:cNvPr id="14" name="Text 9"/>
          <p:cNvSpPr/>
          <p:nvPr/>
        </p:nvSpPr>
        <p:spPr>
          <a:xfrm>
            <a:off x="3894773" y="5006816"/>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3</a:t>
            </a:r>
            <a:endParaRPr lang="en-US" sz="2500" dirty="0"/>
          </a:p>
        </p:txBody>
      </p:sp>
      <p:sp>
        <p:nvSpPr>
          <p:cNvPr id="15" name="Text 10"/>
          <p:cNvSpPr/>
          <p:nvPr/>
        </p:nvSpPr>
        <p:spPr>
          <a:xfrm>
            <a:off x="7509272" y="4779526"/>
            <a:ext cx="2570678"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Behavior Analysis</a:t>
            </a:r>
            <a:endParaRPr lang="en-US" sz="2200" dirty="0"/>
          </a:p>
        </p:txBody>
      </p:sp>
      <p:sp>
        <p:nvSpPr>
          <p:cNvPr id="16" name="Text 11"/>
          <p:cNvSpPr/>
          <p:nvPr/>
        </p:nvSpPr>
        <p:spPr>
          <a:xfrm>
            <a:off x="7509272" y="5269944"/>
            <a:ext cx="2570678"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Sleep quality assessment</a:t>
            </a:r>
            <a:endParaRPr lang="en-US" sz="1750" dirty="0"/>
          </a:p>
        </p:txBody>
      </p:sp>
      <p:sp>
        <p:nvSpPr>
          <p:cNvPr id="17" name="Text 12"/>
          <p:cNvSpPr/>
          <p:nvPr/>
        </p:nvSpPr>
        <p:spPr>
          <a:xfrm>
            <a:off x="793790" y="6114812"/>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In summary, the Marshee Smart Tracker offers comprehensive data collection, robust model development, and seamless integration to improve pet wellness. By addressing real-time processing challenges and prioritizing security, it delivers actionable insights and enhances the lives of our furry friends through AI-driven features. This makes it a game-changer in the pet care industry.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2025-03-31T17:50:15Z</dcterms:created>
  <dcterms:modified xsi:type="dcterms:W3CDTF">2025-03-31T17:50:15Z</dcterms:modified>
</cp:coreProperties>
</file>